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0" r:id="rId5"/>
    <p:sldId id="257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9" r:id="rId16"/>
    <p:sldId id="269" r:id="rId17"/>
    <p:sldId id="270" r:id="rId18"/>
    <p:sldId id="271" r:id="rId19"/>
    <p:sldId id="272" r:id="rId20"/>
    <p:sldId id="277" r:id="rId21"/>
    <p:sldId id="278" r:id="rId22"/>
    <p:sldId id="279" r:id="rId23"/>
    <p:sldId id="299" r:id="rId24"/>
    <p:sldId id="291" r:id="rId25"/>
    <p:sldId id="290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34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tags" Target="../tags/tag26.xml"/><Relationship Id="rId2" Type="http://schemas.openxmlformats.org/officeDocument/2006/relationships/image" Target="../media/image21.png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28.xml"/><Relationship Id="rId2" Type="http://schemas.openxmlformats.org/officeDocument/2006/relationships/image" Target="../media/image23.png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tags" Target="../tags/tag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1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8.jpe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280920" y="2908300"/>
            <a:ext cx="804862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i="1"/>
              <a:t>Problem Decomposition for Program Synthesis</a:t>
            </a:r>
            <a:r>
              <a:rPr lang="en-US" altLang="zh-CN" sz="3200" i="1"/>
              <a:t> </a:t>
            </a:r>
            <a:r>
              <a:rPr lang="zh-CN" altLang="en-US" sz="3200" i="1"/>
              <a:t>with Large Language Models</a:t>
            </a:r>
            <a:endParaRPr lang="zh-CN" altLang="en-US" sz="3200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7586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Introduction: Improvement4</a:t>
            </a:r>
            <a:endParaRPr lang="en-US" altLang="zh-CN" sz="4000" i="1"/>
          </a:p>
        </p:txBody>
      </p:sp>
      <p:pic>
        <p:nvPicPr>
          <p:cNvPr id="2" name="图片 1" descr="微信截图_202309202007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403475"/>
            <a:ext cx="8742680" cy="14941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0470" y="1767840"/>
            <a:ext cx="6504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i="1">
                <a:solidFill>
                  <a:srgbClr val="FF0000"/>
                </a:solidFill>
              </a:rPr>
              <a:t>High quality datasets</a:t>
            </a:r>
            <a:endParaRPr lang="en-US" altLang="zh-CN" sz="2800" i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020310"/>
            <a:ext cx="105848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Gunasekar S, Zhang Y, Aneja J, et al. Textbooks Are All You Need[J].</a:t>
            </a:r>
            <a:r>
              <a:rPr lang="en-US" altLang="zh-CN"/>
              <a:t> </a:t>
            </a:r>
            <a:r>
              <a:rPr lang="zh-CN" altLang="en-US"/>
              <a:t>arXiv preprint arXiv:2306.11644, 2023.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截图_202309202015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5915" y="1000125"/>
            <a:ext cx="7491730" cy="48748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0085" y="5993765"/>
            <a:ext cx="103981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Nijkamp E, Pang B, Hayashi H, et al. Codegen: An open large</a:t>
            </a:r>
            <a:r>
              <a:rPr lang="en-US" altLang="zh-CN"/>
              <a:t> </a:t>
            </a:r>
            <a:r>
              <a:rPr lang="zh-CN" altLang="en-US"/>
              <a:t>language model for code with multi-turn program synthesis[J]. arXiv</a:t>
            </a:r>
            <a:r>
              <a:rPr lang="en-US" altLang="zh-CN"/>
              <a:t> </a:t>
            </a:r>
            <a:r>
              <a:rPr lang="zh-CN" altLang="en-US"/>
              <a:t>preprint arXiv:2203.13474, 2022.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80085" y="528955"/>
            <a:ext cx="7586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Introduction: Improvement5</a:t>
            </a:r>
            <a:endParaRPr lang="en-US" altLang="zh-CN" sz="4000"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11446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Related Work: Chain-of-Thought prompting</a:t>
            </a:r>
            <a:endParaRPr lang="en-US" altLang="zh-CN" sz="4000" i="1"/>
          </a:p>
        </p:txBody>
      </p:sp>
      <p:pic>
        <p:nvPicPr>
          <p:cNvPr id="2" name="图片 1" descr="微信截图_202309202018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" y="1468755"/>
            <a:ext cx="9277985" cy="42614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0085" y="5829300"/>
            <a:ext cx="101142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Wei J, Wang X, Schuurmans D, et al. Chain-of-thought prompting</a:t>
            </a:r>
            <a:r>
              <a:rPr lang="en-US" altLang="zh-CN"/>
              <a:t> </a:t>
            </a:r>
            <a:r>
              <a:rPr lang="zh-CN" altLang="en-US"/>
              <a:t>elicits reasoning in large language models[J]. Advances in Neural</a:t>
            </a:r>
            <a:r>
              <a:rPr lang="en-US" altLang="zh-CN"/>
              <a:t> </a:t>
            </a:r>
            <a:r>
              <a:rPr lang="zh-CN" altLang="en-US"/>
              <a:t>Information Processing Systems, 2022, 35: 24824-24837.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107327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>
                <a:sym typeface="+mn-ea"/>
              </a:rPr>
              <a:t>Related Work: Zero-shot-CoT</a:t>
            </a:r>
            <a:endParaRPr lang="en-US" altLang="zh-CN" sz="4000"/>
          </a:p>
        </p:txBody>
      </p:sp>
      <p:sp>
        <p:nvSpPr>
          <p:cNvPr id="2" name="文本框 1"/>
          <p:cNvSpPr txBox="1"/>
          <p:nvPr/>
        </p:nvSpPr>
        <p:spPr>
          <a:xfrm>
            <a:off x="680085" y="5759450"/>
            <a:ext cx="107327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Kojima T, Gu S S, Reid M, et al. </a:t>
            </a:r>
            <a:r>
              <a:rPr lang="en-US" altLang="zh-CN"/>
              <a:t> </a:t>
            </a:r>
            <a:r>
              <a:rPr lang="zh-CN" altLang="en-US"/>
              <a:t>Large language models are zero</a:t>
            </a:r>
            <a:r>
              <a:rPr lang="en-US" altLang="zh-CN"/>
              <a:t> </a:t>
            </a:r>
            <a:r>
              <a:rPr lang="zh-CN" altLang="en-US"/>
              <a:t>shot reasoners[J]. Advances in neural information processing systems,</a:t>
            </a:r>
            <a:r>
              <a:rPr lang="en-US" altLang="zh-CN"/>
              <a:t> </a:t>
            </a:r>
            <a:r>
              <a:rPr lang="zh-CN" altLang="en-US"/>
              <a:t>2022, 35: 22199-22213.</a:t>
            </a:r>
            <a:endParaRPr lang="zh-CN" altLang="en-US"/>
          </a:p>
        </p:txBody>
      </p:sp>
      <p:pic>
        <p:nvPicPr>
          <p:cNvPr id="7" name="图片 6" descr="微信截图_202309202049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351280"/>
            <a:ext cx="8826500" cy="4292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107327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>
                <a:sym typeface="+mn-ea"/>
              </a:rPr>
              <a:t>Related Work: Auto-CoT</a:t>
            </a:r>
            <a:endParaRPr lang="en-US" altLang="zh-CN" sz="4000"/>
          </a:p>
        </p:txBody>
      </p:sp>
      <p:pic>
        <p:nvPicPr>
          <p:cNvPr id="5" name="图片 4" descr="微信截图_202309202052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75" y="1440180"/>
            <a:ext cx="8705850" cy="4114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4870" y="5759450"/>
            <a:ext cx="990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Zhang Z, Zhang A, Li M, et al. Automatic chain of thought prompting in large language models[J]. arXiv preprint arXiv:2210.03493, 2022.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7586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Method: Construct EMTPB</a:t>
            </a:r>
            <a:endParaRPr lang="en-US" altLang="zh-CN" sz="4000" i="1"/>
          </a:p>
        </p:txBody>
      </p:sp>
      <p:pic>
        <p:nvPicPr>
          <p:cNvPr id="2" name="图片 1" descr="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15" y="1576070"/>
            <a:ext cx="4441825" cy="4647565"/>
          </a:xfrm>
          <a:prstGeom prst="rect">
            <a:avLst/>
          </a:prstGeom>
        </p:spPr>
      </p:pic>
      <p:pic>
        <p:nvPicPr>
          <p:cNvPr id="4" name="图片 3" descr="example1.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35" y="1576705"/>
            <a:ext cx="4548505" cy="464693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974090" y="5446395"/>
            <a:ext cx="4800600" cy="600075"/>
          </a:xfrm>
          <a:prstGeom prst="round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4"/>
            </p:custDataLst>
          </p:nvPr>
        </p:nvSpPr>
        <p:spPr>
          <a:xfrm>
            <a:off x="6162040" y="3434080"/>
            <a:ext cx="4801235" cy="1017905"/>
          </a:xfrm>
          <a:prstGeom prst="round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7586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Method: Construct EMTPB</a:t>
            </a:r>
            <a:endParaRPr lang="en-US" altLang="zh-CN" sz="4000" i="1"/>
          </a:p>
        </p:txBody>
      </p:sp>
      <p:pic>
        <p:nvPicPr>
          <p:cNvPr id="2" name="图片 1" descr="example2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541145"/>
            <a:ext cx="4493895" cy="4674235"/>
          </a:xfrm>
          <a:prstGeom prst="rect">
            <a:avLst/>
          </a:prstGeom>
        </p:spPr>
      </p:pic>
      <p:pic>
        <p:nvPicPr>
          <p:cNvPr id="4" name="图片 3" descr="example1.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" y="1541145"/>
            <a:ext cx="4510405" cy="4676775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974090" y="2402840"/>
            <a:ext cx="4800600" cy="965200"/>
          </a:xfrm>
          <a:prstGeom prst="round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6109970" y="2477770"/>
            <a:ext cx="4800600" cy="626110"/>
          </a:xfrm>
          <a:prstGeom prst="round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6110605" y="4034155"/>
            <a:ext cx="4800600" cy="965200"/>
          </a:xfrm>
          <a:prstGeom prst="round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11407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Method: Auto Decomposition with Chain of Thought</a:t>
            </a:r>
            <a:endParaRPr lang="en-US" altLang="zh-CN" sz="4000" i="1"/>
          </a:p>
        </p:txBody>
      </p:sp>
      <p:pic>
        <p:nvPicPr>
          <p:cNvPr id="2" name="图片 1" descr="flowpath-Page-1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1807210"/>
            <a:ext cx="10224135" cy="38347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11407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Method: Auto Decomposition with Chain of Thought</a:t>
            </a:r>
            <a:endParaRPr lang="en-US" altLang="zh-CN" sz="4000" i="1"/>
          </a:p>
        </p:txBody>
      </p:sp>
      <p:pic>
        <p:nvPicPr>
          <p:cNvPr id="2" name="图片 1" descr="decompositio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52595" y="1708150"/>
            <a:ext cx="3686810" cy="45421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o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4440" y="525780"/>
            <a:ext cx="4487545" cy="6038850"/>
          </a:xfrm>
          <a:prstGeom prst="rect">
            <a:avLst/>
          </a:prstGeom>
        </p:spPr>
      </p:pic>
      <p:pic>
        <p:nvPicPr>
          <p:cNvPr id="5" name="图片 4" descr="code_extractio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45020" y="1640205"/>
            <a:ext cx="3654425" cy="3577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截图_202309201859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3660" y="1119505"/>
            <a:ext cx="8218805" cy="4327525"/>
          </a:xfrm>
          <a:prstGeom prst="rect">
            <a:avLst/>
          </a:prstGeom>
        </p:spPr>
      </p:pic>
      <p:pic>
        <p:nvPicPr>
          <p:cNvPr id="2" name="图片 1" descr="微信截图_20230920185906"/>
          <p:cNvPicPr>
            <a:picLocks noChangeAspect="1"/>
          </p:cNvPicPr>
          <p:nvPr/>
        </p:nvPicPr>
        <p:blipFill>
          <a:blip r:embed="rId2"/>
          <a:srcRect l="27674" r="24418"/>
          <a:stretch>
            <a:fillRect/>
          </a:stretch>
        </p:blipFill>
        <p:spPr>
          <a:xfrm>
            <a:off x="1162685" y="1045210"/>
            <a:ext cx="3303270" cy="454088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80085" y="606425"/>
            <a:ext cx="7229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Introduction: Transformer</a:t>
            </a:r>
            <a:endParaRPr lang="en-US" altLang="zh-CN" sz="4000" i="1"/>
          </a:p>
        </p:txBody>
      </p:sp>
      <p:sp>
        <p:nvSpPr>
          <p:cNvPr id="5" name="文本框 4"/>
          <p:cNvSpPr txBox="1"/>
          <p:nvPr/>
        </p:nvSpPr>
        <p:spPr>
          <a:xfrm>
            <a:off x="680085" y="5790565"/>
            <a:ext cx="10352405" cy="922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 Ashish Vaswani, Noam Shazeer, Niki Parmar, Jakob Uszkoreit, Llion</a:t>
            </a:r>
            <a:r>
              <a:rPr lang="en-US" altLang="zh-CN"/>
              <a:t> </a:t>
            </a:r>
            <a:r>
              <a:rPr lang="zh-CN" altLang="en-US"/>
              <a:t>Jones, Aidan N Gomez, L ukasz Kaiser, and Illia Polosukhin. Attention</a:t>
            </a:r>
            <a:r>
              <a:rPr lang="en-US" altLang="zh-CN"/>
              <a:t> </a:t>
            </a:r>
            <a:r>
              <a:rPr lang="zh-CN" altLang="en-US"/>
              <a:t>is all you need. In Advances in Neural Information Processing</a:t>
            </a:r>
            <a:r>
              <a:rPr lang="en-US" altLang="zh-CN"/>
              <a:t> </a:t>
            </a:r>
            <a:r>
              <a:rPr lang="zh-CN" altLang="en-US"/>
              <a:t>Systems, volume 30, 2017.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11407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Experiment</a:t>
            </a:r>
            <a:endParaRPr lang="en-US" altLang="zh-CN" sz="4000" i="1"/>
          </a:p>
        </p:txBody>
      </p:sp>
      <p:pic>
        <p:nvPicPr>
          <p:cNvPr id="2" name="图片 1" descr="bar_chart_er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" y="1685290"/>
            <a:ext cx="5815965" cy="4358640"/>
          </a:xfrm>
          <a:prstGeom prst="rect">
            <a:avLst/>
          </a:prstGeom>
        </p:spPr>
      </p:pic>
      <p:pic>
        <p:nvPicPr>
          <p:cNvPr id="4" name="图片 3" descr="238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73035" y="2730500"/>
            <a:ext cx="3966845" cy="19323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11407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Discussion</a:t>
            </a:r>
            <a:endParaRPr lang="en-US" altLang="zh-CN" sz="4000" i="1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02335" y="2797810"/>
            <a:ext cx="9057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https://drive.google.com/file/d/1Xfx46xbFcn70kTChgyXKSFExR_DdENi8/view?usp=drive_link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02335" y="1756410"/>
            <a:ext cx="10417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https://github.com/nakupenda-c/Auto-Prompt-Decomposition-with-Chain-of-Thought-in-Large-Language-Models-for-Program-Synthesis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11407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Discussion</a:t>
            </a:r>
            <a:endParaRPr lang="en-US" altLang="zh-CN" sz="4000" i="1"/>
          </a:p>
        </p:txBody>
      </p:sp>
      <p:sp>
        <p:nvSpPr>
          <p:cNvPr id="2" name="文本框 1"/>
          <p:cNvSpPr txBox="1"/>
          <p:nvPr/>
        </p:nvSpPr>
        <p:spPr>
          <a:xfrm>
            <a:off x="902335" y="2825750"/>
            <a:ext cx="105956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Liu R, Jia C, Zhang G, et al. Second thoughts are best: Learning to re-align with human values from text edits[J]. Advances in Neural Information Processing Systems, 2022, 35: 181-196.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2335" y="1669415"/>
            <a:ext cx="10243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Ouyang L, Wu J, Jiang X, et al. Training language models to follow instructions with human feedback[J]. Advances in Neural Information Processing Systems, 2022, 35: 27730-27744.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11407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Discussion</a:t>
            </a:r>
            <a:endParaRPr lang="en-US" altLang="zh-CN" sz="4000" i="1"/>
          </a:p>
        </p:txBody>
      </p:sp>
      <p:pic>
        <p:nvPicPr>
          <p:cNvPr id="6" name="图片 5" descr="微信截图_202309202123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5" y="1430655"/>
            <a:ext cx="9893935" cy="50126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11407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Discussion</a:t>
            </a:r>
            <a:endParaRPr lang="en-US" altLang="zh-CN" sz="4000" i="1"/>
          </a:p>
        </p:txBody>
      </p:sp>
      <p:sp>
        <p:nvSpPr>
          <p:cNvPr id="2" name="文本框 1"/>
          <p:cNvSpPr txBox="1"/>
          <p:nvPr/>
        </p:nvSpPr>
        <p:spPr>
          <a:xfrm>
            <a:off x="908685" y="62655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https://reverie.herokuapp.com/arXiv_Demo/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8685" y="58972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https://arxiv.org/pdf/2304.03442.pdf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08685" y="55753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https://github.com/joonspk-research/generative_agents</a:t>
            </a:r>
            <a:endParaRPr lang="zh-CN" altLang="en-US"/>
          </a:p>
        </p:txBody>
      </p:sp>
      <p:pic>
        <p:nvPicPr>
          <p:cNvPr id="8" name="图片 7" descr="微信截图_20230920212632"/>
          <p:cNvPicPr>
            <a:picLocks noChangeAspect="1"/>
          </p:cNvPicPr>
          <p:nvPr/>
        </p:nvPicPr>
        <p:blipFill>
          <a:blip r:embed="rId2"/>
          <a:srcRect t="2921" b="1558"/>
          <a:stretch>
            <a:fillRect/>
          </a:stretch>
        </p:blipFill>
        <p:spPr>
          <a:xfrm>
            <a:off x="1858645" y="1466215"/>
            <a:ext cx="7618730" cy="3878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80085" y="5420360"/>
            <a:ext cx="100641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Mark Chen, Jerry Tworek, Heewoo Jun, Qiming Yuan, Henrique Pondede Oliveira Pinto, Jared Kaplan, Harri Edwards, Yuri Burda, Nicholas</a:t>
            </a:r>
            <a:r>
              <a:rPr lang="en-US" altLang="zh-CN"/>
              <a:t> </a:t>
            </a:r>
            <a:r>
              <a:rPr lang="zh-CN" altLang="en-US"/>
              <a:t>Joseph, Greg Brockman, et al. Evaluating large language models</a:t>
            </a:r>
            <a:r>
              <a:rPr lang="en-US" altLang="zh-CN"/>
              <a:t> </a:t>
            </a:r>
            <a:r>
              <a:rPr lang="zh-CN" altLang="en-US"/>
              <a:t>trained on code. arXiv preprint arXiv:2107.03374, 2021.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9011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Related work:  Evaluation Benchmarks </a:t>
            </a:r>
            <a:endParaRPr lang="en-US" altLang="zh-CN" sz="4000" i="1"/>
          </a:p>
        </p:txBody>
      </p:sp>
      <p:pic>
        <p:nvPicPr>
          <p:cNvPr id="5" name="图片 4" descr="微信截图_20230920192910"/>
          <p:cNvPicPr>
            <a:picLocks noChangeAspect="1"/>
          </p:cNvPicPr>
          <p:nvPr/>
        </p:nvPicPr>
        <p:blipFill>
          <a:blip r:embed="rId2"/>
          <a:srcRect l="13900" t="8874" r="18175" b="44644"/>
          <a:stretch>
            <a:fillRect/>
          </a:stretch>
        </p:blipFill>
        <p:spPr>
          <a:xfrm>
            <a:off x="252095" y="1391920"/>
            <a:ext cx="6446520" cy="3322320"/>
          </a:xfrm>
          <a:prstGeom prst="rect">
            <a:avLst/>
          </a:prstGeom>
        </p:spPr>
      </p:pic>
      <p:pic>
        <p:nvPicPr>
          <p:cNvPr id="6" name="图片 5" descr="微信截图_20230920193144"/>
          <p:cNvPicPr>
            <a:picLocks noChangeAspect="1"/>
          </p:cNvPicPr>
          <p:nvPr/>
        </p:nvPicPr>
        <p:blipFill>
          <a:blip r:embed="rId3"/>
          <a:srcRect l="17131" t="18824"/>
          <a:stretch>
            <a:fillRect/>
          </a:stretch>
        </p:blipFill>
        <p:spPr>
          <a:xfrm>
            <a:off x="6992620" y="2576830"/>
            <a:ext cx="4574540" cy="1285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0085" y="4786630"/>
            <a:ext cx="4322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HumanEval test dataset 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80085" y="528955"/>
            <a:ext cx="7472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Introduction: Result</a:t>
            </a:r>
            <a:endParaRPr lang="en-US" altLang="zh-CN" sz="4000" i="1"/>
          </a:p>
        </p:txBody>
      </p:sp>
      <p:pic>
        <p:nvPicPr>
          <p:cNvPr id="6" name="图片 5" descr="微信截图_202309201911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2140" y="1471930"/>
            <a:ext cx="7541895" cy="42818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3920" y="6031865"/>
            <a:ext cx="10313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Gunasekar S, Zhang Y, Aneja J, et al. Textbooks Are All You Need[J].</a:t>
            </a:r>
            <a:r>
              <a:rPr lang="en-US" altLang="zh-CN"/>
              <a:t> </a:t>
            </a:r>
            <a:r>
              <a:rPr lang="zh-CN" altLang="en-US"/>
              <a:t>arXiv preprint arXiv:2306.11644, 2023.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75970" y="2868295"/>
            <a:ext cx="104660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T</a:t>
            </a:r>
            <a:r>
              <a:rPr lang="zh-CN" altLang="en-US"/>
              <a:t>he current accuracy of these program ge</a:t>
            </a:r>
            <a:r>
              <a:rPr lang="en-US" altLang="zh-CN"/>
              <a:t>n</a:t>
            </a:r>
            <a:r>
              <a:rPr lang="zh-CN" altLang="en-US"/>
              <a:t>eration models is still not high enough, around 67% as</a:t>
            </a:r>
            <a:r>
              <a:rPr lang="en-US" altLang="zh-CN"/>
              <a:t> </a:t>
            </a:r>
            <a:r>
              <a:rPr lang="zh-CN" altLang="en-US"/>
              <a:t>maximum</a:t>
            </a:r>
            <a:r>
              <a:rPr lang="en-US" altLang="zh-CN"/>
              <a:t> (OpenAI. Gpt-4 technical report, 2023. arXiv preprint arXiv:2303.08774 [cs.CL].)</a:t>
            </a:r>
            <a:endParaRPr lang="en-US" altLang="zh-CN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75970" y="624840"/>
            <a:ext cx="7472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>
                <a:cs typeface="+mn-lt"/>
              </a:rPr>
              <a:t>Introduction: Result</a:t>
            </a:r>
            <a:endParaRPr lang="en-US" altLang="zh-CN" sz="4000" i="1">
              <a:cs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7586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Introduction: Improvement1  </a:t>
            </a:r>
            <a:endParaRPr lang="en-US" altLang="zh-CN" sz="4000" i="1"/>
          </a:p>
        </p:txBody>
      </p:sp>
      <p:pic>
        <p:nvPicPr>
          <p:cNvPr id="4" name="图片 3" descr="微信截图_202309201936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30" y="1784985"/>
            <a:ext cx="7258050" cy="3067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0085" y="5509260"/>
            <a:ext cx="10972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Chen X, Lin M, Sch¨arli N, et al. Teaching large language models to</a:t>
            </a:r>
            <a:r>
              <a:rPr lang="en-US" altLang="zh-CN"/>
              <a:t> </a:t>
            </a:r>
            <a:r>
              <a:rPr lang="zh-CN" altLang="en-US"/>
              <a:t>self-debug[J]. arXiv preprint arXiv:2304.05128, 2023.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7586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Introduction: Improvement2</a:t>
            </a:r>
            <a:endParaRPr lang="en-US" altLang="zh-CN" sz="4000" i="1"/>
          </a:p>
        </p:txBody>
      </p:sp>
      <p:sp>
        <p:nvSpPr>
          <p:cNvPr id="2" name="文本框 1"/>
          <p:cNvSpPr txBox="1"/>
          <p:nvPr/>
        </p:nvSpPr>
        <p:spPr>
          <a:xfrm>
            <a:off x="680085" y="5599430"/>
            <a:ext cx="10817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Shinn N, Labash B, Gopinath A. Reflexion: an autonomous</a:t>
            </a:r>
            <a:r>
              <a:rPr lang="en-US" altLang="zh-CN"/>
              <a:t> </a:t>
            </a:r>
            <a:r>
              <a:rPr lang="zh-CN" altLang="en-US"/>
              <a:t>agent with dynamic memory and self-reflection[J]. arXiv preprint</a:t>
            </a:r>
            <a:r>
              <a:rPr lang="en-US" altLang="zh-CN"/>
              <a:t> </a:t>
            </a:r>
            <a:r>
              <a:rPr lang="zh-CN" altLang="en-US"/>
              <a:t>arXiv:2303.11366, 2023</a:t>
            </a:r>
            <a:endParaRPr lang="zh-CN" altLang="en-US"/>
          </a:p>
        </p:txBody>
      </p:sp>
      <p:pic>
        <p:nvPicPr>
          <p:cNvPr id="5" name="图片 4" descr="微信截图_202309201949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372870"/>
            <a:ext cx="9009380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截图_202309201949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2540" y="1235710"/>
            <a:ext cx="8872220" cy="40767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80085" y="528955"/>
            <a:ext cx="7586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Introduction: Improvement2</a:t>
            </a:r>
            <a:endParaRPr lang="en-US" altLang="zh-CN" sz="4000" i="1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80085" y="5599430"/>
            <a:ext cx="10817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Shinn N, Labash B, Gopinath A. Reflexion: an autonomous</a:t>
            </a:r>
            <a:r>
              <a:rPr lang="en-US" altLang="zh-CN"/>
              <a:t> </a:t>
            </a:r>
            <a:r>
              <a:rPr lang="zh-CN" altLang="en-US"/>
              <a:t>agent with dynamic memory and self-reflection[J]. arXiv preprint</a:t>
            </a:r>
            <a:r>
              <a:rPr lang="en-US" altLang="zh-CN"/>
              <a:t> </a:t>
            </a:r>
            <a:r>
              <a:rPr lang="zh-CN" altLang="en-US"/>
              <a:t>arXiv:2303.11366, 2023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80085" y="528955"/>
            <a:ext cx="7586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i="1"/>
              <a:t>Introduction: Improvement3</a:t>
            </a:r>
            <a:endParaRPr lang="en-US" altLang="zh-CN" sz="4000" i="1"/>
          </a:p>
        </p:txBody>
      </p:sp>
      <p:sp>
        <p:nvSpPr>
          <p:cNvPr id="2" name="文本框 1"/>
          <p:cNvSpPr txBox="1"/>
          <p:nvPr/>
        </p:nvSpPr>
        <p:spPr>
          <a:xfrm>
            <a:off x="767080" y="5387340"/>
            <a:ext cx="11656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Athiwaratkun B, Gouda S K, Wang Z, et al. Multi-lingual evaluation</a:t>
            </a:r>
            <a:r>
              <a:rPr lang="en-US" altLang="zh-CN"/>
              <a:t> </a:t>
            </a:r>
            <a:r>
              <a:rPr lang="zh-CN" altLang="en-US"/>
              <a:t>of code generation models[J]. arXiv preprint arXiv:2210.14868, 2022.</a:t>
            </a:r>
            <a:endParaRPr lang="zh-CN" altLang="en-US"/>
          </a:p>
        </p:txBody>
      </p:sp>
      <p:pic>
        <p:nvPicPr>
          <p:cNvPr id="5" name="图片 4" descr="微信截图_202309202000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2033905"/>
            <a:ext cx="7912735" cy="2399030"/>
          </a:xfrm>
          <a:prstGeom prst="rect">
            <a:avLst/>
          </a:prstGeom>
        </p:spPr>
      </p:pic>
      <p:pic>
        <p:nvPicPr>
          <p:cNvPr id="4" name="图片 3" descr="微信截图_20230920200032"/>
          <p:cNvPicPr>
            <a:picLocks noChangeAspect="1"/>
          </p:cNvPicPr>
          <p:nvPr/>
        </p:nvPicPr>
        <p:blipFill>
          <a:blip r:embed="rId3"/>
          <a:srcRect b="13042"/>
          <a:stretch>
            <a:fillRect/>
          </a:stretch>
        </p:blipFill>
        <p:spPr>
          <a:xfrm>
            <a:off x="7448550" y="1874520"/>
            <a:ext cx="3649345" cy="25584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COMMONDATA" val="eyJoZGlkIjoiYzA4MDU3ZWM0MGZjMjE4OWRjYjYwM2I4OTY4YjQ3MWE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3409</Words>
  <Application>WPS 演示</Application>
  <PresentationFormat>宽屏</PresentationFormat>
  <Paragraphs>90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28449</dc:creator>
  <cp:lastModifiedBy>开篇为序</cp:lastModifiedBy>
  <cp:revision>4</cp:revision>
  <dcterms:created xsi:type="dcterms:W3CDTF">2023-09-20T10:07:00Z</dcterms:created>
  <dcterms:modified xsi:type="dcterms:W3CDTF">2024-08-08T23:30:16Z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DD29B77AA8074E79AB67745F862561A6_12</vt:lpwstr>
  </property>
  <property fmtid="{D5CDD505-2E9C-101B-9397-08002B2CF9AE}" pid="3" name="KSOProductBuildVer">
    <vt:lpwstr>2052-12.1.0.17827</vt:lpwstr>
  </property>
</Properties>
</file>